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2"/>
  </p:sldMasterIdLst>
  <p:notesMasterIdLst>
    <p:notesMasterId r:id="rId11"/>
  </p:notesMasterIdLst>
  <p:handoutMasterIdLst>
    <p:handoutMasterId r:id="rId12"/>
  </p:handoutMasterIdLst>
  <p:sldIdLst>
    <p:sldId id="259" r:id="rId3"/>
    <p:sldId id="279" r:id="rId4"/>
    <p:sldId id="312" r:id="rId5"/>
    <p:sldId id="313" r:id="rId6"/>
    <p:sldId id="308" r:id="rId7"/>
    <p:sldId id="305" r:id="rId8"/>
    <p:sldId id="309" r:id="rId9"/>
    <p:sldId id="314"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92832F5-EA01-48E5-B403-87E193F50680}">
          <p14:sldIdLst>
            <p14:sldId id="259"/>
          </p14:sldIdLst>
        </p14:section>
        <p14:section name="Appendix" id="{E35CCD6A-2288-476E-BC93-C75323AE1F32}">
          <p14:sldIdLst>
            <p14:sldId id="279"/>
            <p14:sldId id="312"/>
            <p14:sldId id="313"/>
            <p14:sldId id="308"/>
            <p14:sldId id="305"/>
            <p14:sldId id="309"/>
            <p14:sldId id="314"/>
          </p14:sldIdLst>
        </p14:section>
      </p14:sectionLst>
    </p:ext>
    <p:ext uri="{EFAFB233-063F-42B5-8137-9DF3F51BA10A}">
      <p15:sldGuideLst xmlns:p15="http://schemas.microsoft.com/office/powerpoint/2012/main">
        <p15:guide id="1" orient="horz" pos="2160">
          <p15:clr>
            <a:srgbClr val="A4A3A4"/>
          </p15:clr>
        </p15:guide>
        <p15:guide id="2" orient="horz" pos="576">
          <p15:clr>
            <a:srgbClr val="A4A3A4"/>
          </p15:clr>
        </p15:guide>
        <p15:guide id="3" pos="2880">
          <p15:clr>
            <a:srgbClr val="A4A3A4"/>
          </p15:clr>
        </p15:guide>
        <p15:guide id="4" pos="28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88187" autoAdjust="0"/>
  </p:normalViewPr>
  <p:slideViewPr>
    <p:cSldViewPr>
      <p:cViewPr>
        <p:scale>
          <a:sx n="59" d="100"/>
          <a:sy n="59" d="100"/>
        </p:scale>
        <p:origin x="1332" y="64"/>
      </p:cViewPr>
      <p:guideLst>
        <p:guide orient="horz" pos="2160"/>
        <p:guide orient="horz" pos="576"/>
        <p:guide pos="2880"/>
        <p:guide pos="28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109" d="100"/>
          <a:sy n="109" d="100"/>
        </p:scale>
        <p:origin x="3372" y="12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509DD3D-BA17-4F43-B54F-E6A25246DB04}" type="datetimeFigureOut">
              <a:rPr lang="en-US" smtClean="0"/>
              <a:t>8/21/2023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B0319F9-BCBC-4065-BA63-3BFC89D456DC}" type="slidenum">
              <a:rPr lang="en-US" smtClean="0"/>
              <a:t>‹#›</a:t>
            </a:fld>
            <a:endParaRPr lang="en-US" dirty="0"/>
          </a:p>
        </p:txBody>
      </p:sp>
    </p:spTree>
    <p:extLst>
      <p:ext uri="{BB962C8B-B14F-4D97-AF65-F5344CB8AC3E}">
        <p14:creationId xmlns:p14="http://schemas.microsoft.com/office/powerpoint/2010/main" val="1820642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24506C0-3FFE-45A5-803D-9F4FC5464A70}" type="datetimeFigureOut">
              <a:rPr lang="en-US" smtClean="0"/>
              <a:t>8/21/2023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8646707-6BBD-41A9-B4DF-0C76A73A2D2A}" type="slidenum">
              <a:rPr lang="en-US" smtClean="0"/>
              <a:t>‹#›</a:t>
            </a:fld>
            <a:endParaRPr lang="en-US" dirty="0"/>
          </a:p>
        </p:txBody>
      </p:sp>
    </p:spTree>
    <p:extLst>
      <p:ext uri="{BB962C8B-B14F-4D97-AF65-F5344CB8AC3E}">
        <p14:creationId xmlns:p14="http://schemas.microsoft.com/office/powerpoint/2010/main" val="2167624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This template can be used as a starter file to give updates for project</a:t>
            </a:r>
            <a:r>
              <a:rPr lang="en-US" baseline="0" dirty="0"/>
              <a:t> milestones.</a:t>
            </a:r>
            <a:endParaRPr lang="en-US" dirty="0"/>
          </a:p>
          <a:p>
            <a:endParaRPr lang="en-US" baseline="0" dirty="0"/>
          </a:p>
          <a:p>
            <a:pPr lvl="0"/>
            <a:r>
              <a:rPr lang="en-US" sz="1000" b="1" dirty="0"/>
              <a:t>Sections</a:t>
            </a:r>
            <a:endParaRPr lang="en-US" sz="1000" dirty="0"/>
          </a:p>
          <a:p>
            <a:pPr lvl="0"/>
            <a:r>
              <a:rPr lang="en-US" sz="1000" dirty="0"/>
              <a:t>Right-click on a slide to add sections. Sections can help to organize your slides or facilitate collaboration between multiple authors.</a:t>
            </a:r>
          </a:p>
          <a:p>
            <a:pPr lvl="0"/>
            <a:endParaRPr lang="en-US" sz="1000" b="1" dirty="0"/>
          </a:p>
          <a:p>
            <a:pPr lvl="0"/>
            <a:r>
              <a:rPr lang="en-US" sz="1000" b="1" dirty="0"/>
              <a:t>Notes</a:t>
            </a:r>
          </a:p>
          <a:p>
            <a:pPr lvl="0"/>
            <a:r>
              <a:rPr lang="en-US" sz="1000" dirty="0"/>
              <a:t>Use the Notes section for delivery notes or to provide additional details for the audience. View these notes in Presentation View during your presentation. </a:t>
            </a:r>
          </a:p>
          <a:p>
            <a:pPr lvl="0">
              <a:buFontTx/>
              <a:buNone/>
            </a:pPr>
            <a:r>
              <a:rPr lang="en-US" sz="1000" dirty="0"/>
              <a:t>Keep in mind the font size (important for accessibility, visibility, videotaping, and online production)</a:t>
            </a:r>
          </a:p>
          <a:p>
            <a:pPr lvl="0"/>
            <a:endParaRPr lang="en-US" sz="1000" dirty="0"/>
          </a:p>
          <a:p>
            <a:pPr lvl="0">
              <a:buFontTx/>
              <a:buNone/>
            </a:pPr>
            <a:r>
              <a:rPr lang="en-US" sz="1000" b="1" dirty="0"/>
              <a:t>Coordinated colors </a:t>
            </a:r>
          </a:p>
          <a:p>
            <a:pPr lvl="0">
              <a:buFontTx/>
              <a:buNone/>
            </a:pPr>
            <a:r>
              <a:rPr lang="en-US" sz="1000" dirty="0"/>
              <a:t>Pay particular attention to the graphs, charts, and text boxes. </a:t>
            </a:r>
          </a:p>
          <a:p>
            <a:pPr lvl="0"/>
            <a:r>
              <a:rPr lang="en-US" sz="1000" dirty="0"/>
              <a:t>Consider that attendees will print in black and white or grayscale. Run a test print to make sure your colors work when printed in pure black and white and grayscale.</a:t>
            </a:r>
          </a:p>
          <a:p>
            <a:pPr lvl="0">
              <a:buFontTx/>
              <a:buNone/>
            </a:pPr>
            <a:endParaRPr lang="en-US" sz="1000" dirty="0"/>
          </a:p>
          <a:p>
            <a:pPr lvl="0">
              <a:buFontTx/>
              <a:buNone/>
            </a:pPr>
            <a:r>
              <a:rPr lang="en-US" sz="1000" b="1" dirty="0"/>
              <a:t>Graphics, tables, and graphs</a:t>
            </a:r>
          </a:p>
          <a:p>
            <a:pPr lvl="0"/>
            <a:r>
              <a:rPr lang="en-US" sz="1000" dirty="0"/>
              <a:t>Keep it simple: If possible, use consistent, non-distracting styles and colors.</a:t>
            </a:r>
          </a:p>
          <a:p>
            <a:pPr lvl="0"/>
            <a:r>
              <a:rPr lang="en-US" sz="1000" dirty="0"/>
              <a:t>Label all graphs and tables.</a:t>
            </a:r>
          </a:p>
          <a:p>
            <a:endParaRPr lang="en-US" dirty="0"/>
          </a:p>
          <a:p>
            <a:endParaRPr lang="en-US" dirty="0"/>
          </a:p>
        </p:txBody>
      </p:sp>
      <p:sp>
        <p:nvSpPr>
          <p:cNvPr id="4" name="Slide Number Placeholder 3"/>
          <p:cNvSpPr>
            <a:spLocks noGrp="1"/>
          </p:cNvSpPr>
          <p:nvPr>
            <p:ph type="sldNum" sz="quarter" idx="10"/>
          </p:nvPr>
        </p:nvSpPr>
        <p:spPr/>
        <p:txBody>
          <a:bodyPr/>
          <a:lstStyle/>
          <a:p>
            <a:fld id="{5E0C3846-8D4C-4326-8BC7-9B455A036298}" type="slidenum">
              <a:rPr lang="en-US" smtClean="0"/>
              <a:pPr/>
              <a:t>1</a:t>
            </a:fld>
            <a:endParaRPr lang="en-US" dirty="0"/>
          </a:p>
        </p:txBody>
      </p:sp>
    </p:spTree>
    <p:extLst>
      <p:ext uri="{BB962C8B-B14F-4D97-AF65-F5344CB8AC3E}">
        <p14:creationId xmlns:p14="http://schemas.microsoft.com/office/powerpoint/2010/main" val="16471377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5FC477-0A05-4F3E-8EE9-E015C9089D56}"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CD17211-D81D-4469-9516-051AC314E90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 y="733203"/>
            <a:ext cx="9144000" cy="6124797"/>
          </a:xfrm>
          <a:prstGeom prst="rect">
            <a:avLst/>
          </a:prstGeom>
        </p:spPr>
      </p:pic>
      <p:pic>
        <p:nvPicPr>
          <p:cNvPr id="11" name="Picture 10">
            <a:extLst>
              <a:ext uri="{FF2B5EF4-FFF2-40B4-BE49-F238E27FC236}">
                <a16:creationId xmlns:a16="http://schemas.microsoft.com/office/drawing/2014/main" id="{44A63F92-2A85-4909-BA11-788573B87914}"/>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6477000" y="1295400"/>
            <a:ext cx="901373" cy="901373"/>
          </a:xfrm>
          <a:prstGeom prst="ellipse">
            <a:avLst/>
          </a:prstGeom>
          <a:ln>
            <a:noFill/>
          </a:ln>
          <a:effectLst>
            <a:outerShdw blurRad="292100" dist="76200" dir="2700000" algn="tl" rotWithShape="0">
              <a:srgbClr val="333333">
                <a:alpha val="50000"/>
              </a:srgbClr>
            </a:outerShdw>
          </a:effectLst>
        </p:spPr>
      </p:pic>
      <p:pic>
        <p:nvPicPr>
          <p:cNvPr id="12" name="Picture 11">
            <a:extLst>
              <a:ext uri="{FF2B5EF4-FFF2-40B4-BE49-F238E27FC236}">
                <a16:creationId xmlns:a16="http://schemas.microsoft.com/office/drawing/2014/main" id="{31D9E19F-9AA4-4DF1-8ED1-2BF807D10814}"/>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5791200" y="1905000"/>
            <a:ext cx="1240461" cy="1240461"/>
          </a:xfrm>
          <a:prstGeom prst="ellipse">
            <a:avLst/>
          </a:prstGeom>
          <a:ln>
            <a:noFill/>
          </a:ln>
          <a:effectLst>
            <a:outerShdw blurRad="292100" dist="76200" dir="2700000" algn="tl" rotWithShape="0">
              <a:srgbClr val="333333">
                <a:alpha val="50000"/>
              </a:srgbClr>
            </a:outerShdw>
          </a:effectLst>
        </p:spPr>
      </p:pic>
      <p:pic>
        <p:nvPicPr>
          <p:cNvPr id="13" name="Picture 12">
            <a:extLst>
              <a:ext uri="{FF2B5EF4-FFF2-40B4-BE49-F238E27FC236}">
                <a16:creationId xmlns:a16="http://schemas.microsoft.com/office/drawing/2014/main" id="{F3B17320-DB51-4D8F-8569-1882F41A5E4C}"/>
              </a:ext>
            </a:extLst>
          </p:cNvPr>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a:off x="6705600" y="2209800"/>
            <a:ext cx="1828800" cy="1828800"/>
          </a:xfrm>
          <a:prstGeom prst="ellipse">
            <a:avLst/>
          </a:prstGeom>
          <a:ln>
            <a:noFill/>
          </a:ln>
          <a:effectLst>
            <a:outerShdw blurRad="292100" dist="76200" dir="2700000" algn="tl" rotWithShape="0">
              <a:srgbClr val="333333">
                <a:alpha val="50000"/>
              </a:srgbClr>
            </a:outerShdw>
          </a:effectLst>
        </p:spPr>
      </p:pic>
    </p:spTree>
    <p:extLst>
      <p:ext uri="{BB962C8B-B14F-4D97-AF65-F5344CB8AC3E}">
        <p14:creationId xmlns:p14="http://schemas.microsoft.com/office/powerpoint/2010/main" val="240543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par>
                                <p:cTn id="11" presetID="31" presetClass="entr" presetSubtype="0" fill="hold" nodeType="withEffect">
                                  <p:stCondLst>
                                    <p:cond delay="500"/>
                                  </p:stCondLst>
                                  <p:iterate type="lt">
                                    <p:tmPct val="5000"/>
                                  </p:iterate>
                                  <p:childTnLst>
                                    <p:set>
                                      <p:cBhvr>
                                        <p:cTn id="12" dur="1" fill="hold">
                                          <p:stCondLst>
                                            <p:cond delay="0"/>
                                          </p:stCondLst>
                                        </p:cTn>
                                        <p:tgtEl>
                                          <p:spTgt spid="12"/>
                                        </p:tgtEl>
                                        <p:attrNameLst>
                                          <p:attrName>style.visibility</p:attrName>
                                        </p:attrNameLst>
                                      </p:cBhvr>
                                      <p:to>
                                        <p:strVal val="visible"/>
                                      </p:to>
                                    </p:set>
                                    <p:anim calcmode="lin" valueType="num">
                                      <p:cBhvr>
                                        <p:cTn id="13" dur="1000" fill="hold"/>
                                        <p:tgtEl>
                                          <p:spTgt spid="12"/>
                                        </p:tgtEl>
                                        <p:attrNameLst>
                                          <p:attrName>ppt_w</p:attrName>
                                        </p:attrNameLst>
                                      </p:cBhvr>
                                      <p:tavLst>
                                        <p:tav tm="0">
                                          <p:val>
                                            <p:fltVal val="0"/>
                                          </p:val>
                                        </p:tav>
                                        <p:tav tm="100000">
                                          <p:val>
                                            <p:strVal val="#ppt_w"/>
                                          </p:val>
                                        </p:tav>
                                      </p:tavLst>
                                    </p:anim>
                                    <p:anim calcmode="lin" valueType="num">
                                      <p:cBhvr>
                                        <p:cTn id="14" dur="1000" fill="hold"/>
                                        <p:tgtEl>
                                          <p:spTgt spid="12"/>
                                        </p:tgtEl>
                                        <p:attrNameLst>
                                          <p:attrName>ppt_h</p:attrName>
                                        </p:attrNameLst>
                                      </p:cBhvr>
                                      <p:tavLst>
                                        <p:tav tm="0">
                                          <p:val>
                                            <p:fltVal val="0"/>
                                          </p:val>
                                        </p:tav>
                                        <p:tav tm="100000">
                                          <p:val>
                                            <p:strVal val="#ppt_h"/>
                                          </p:val>
                                        </p:tav>
                                      </p:tavLst>
                                    </p:anim>
                                    <p:anim calcmode="lin" valueType="num">
                                      <p:cBhvr>
                                        <p:cTn id="15" dur="1000" fill="hold"/>
                                        <p:tgtEl>
                                          <p:spTgt spid="12"/>
                                        </p:tgtEl>
                                        <p:attrNameLst>
                                          <p:attrName>style.rotation</p:attrName>
                                        </p:attrNameLst>
                                      </p:cBhvr>
                                      <p:tavLst>
                                        <p:tav tm="0">
                                          <p:val>
                                            <p:fltVal val="90"/>
                                          </p:val>
                                        </p:tav>
                                        <p:tav tm="100000">
                                          <p:val>
                                            <p:fltVal val="0"/>
                                          </p:val>
                                        </p:tav>
                                      </p:tavLst>
                                    </p:anim>
                                    <p:animEffect transition="in" filter="fade">
                                      <p:cBhvr>
                                        <p:cTn id="16" dur="1000"/>
                                        <p:tgtEl>
                                          <p:spTgt spid="12"/>
                                        </p:tgtEl>
                                      </p:cBhvr>
                                    </p:animEffect>
                                  </p:childTnLst>
                                </p:cTn>
                              </p:par>
                              <p:par>
                                <p:cTn id="17" presetID="31" presetClass="entr" presetSubtype="0" fill="hold" nodeType="withEffect">
                                  <p:stCondLst>
                                    <p:cond delay="1000"/>
                                  </p:stCondLst>
                                  <p:iterate type="lt">
                                    <p:tmPct val="5000"/>
                                  </p:iterate>
                                  <p:childTnLst>
                                    <p:set>
                                      <p:cBhvr>
                                        <p:cTn id="18" dur="1" fill="hold">
                                          <p:stCondLst>
                                            <p:cond delay="0"/>
                                          </p:stCondLst>
                                        </p:cTn>
                                        <p:tgtEl>
                                          <p:spTgt spid="13"/>
                                        </p:tgtEl>
                                        <p:attrNameLst>
                                          <p:attrName>style.visibility</p:attrName>
                                        </p:attrNameLst>
                                      </p:cBhvr>
                                      <p:to>
                                        <p:strVal val="visible"/>
                                      </p:to>
                                    </p:set>
                                    <p:anim calcmode="lin" valueType="num">
                                      <p:cBhvr>
                                        <p:cTn id="19" dur="1000" fill="hold"/>
                                        <p:tgtEl>
                                          <p:spTgt spid="13"/>
                                        </p:tgtEl>
                                        <p:attrNameLst>
                                          <p:attrName>ppt_w</p:attrName>
                                        </p:attrNameLst>
                                      </p:cBhvr>
                                      <p:tavLst>
                                        <p:tav tm="0">
                                          <p:val>
                                            <p:fltVal val="0"/>
                                          </p:val>
                                        </p:tav>
                                        <p:tav tm="100000">
                                          <p:val>
                                            <p:strVal val="#ppt_w"/>
                                          </p:val>
                                        </p:tav>
                                      </p:tavLst>
                                    </p:anim>
                                    <p:anim calcmode="lin" valueType="num">
                                      <p:cBhvr>
                                        <p:cTn id="20" dur="1000" fill="hold"/>
                                        <p:tgtEl>
                                          <p:spTgt spid="13"/>
                                        </p:tgtEl>
                                        <p:attrNameLst>
                                          <p:attrName>ppt_h</p:attrName>
                                        </p:attrNameLst>
                                      </p:cBhvr>
                                      <p:tavLst>
                                        <p:tav tm="0">
                                          <p:val>
                                            <p:fltVal val="0"/>
                                          </p:val>
                                        </p:tav>
                                        <p:tav tm="100000">
                                          <p:val>
                                            <p:strVal val="#ppt_h"/>
                                          </p:val>
                                        </p:tav>
                                      </p:tavLst>
                                    </p:anim>
                                    <p:anim calcmode="lin" valueType="num">
                                      <p:cBhvr>
                                        <p:cTn id="21" dur="1000" fill="hold"/>
                                        <p:tgtEl>
                                          <p:spTgt spid="13"/>
                                        </p:tgtEl>
                                        <p:attrNameLst>
                                          <p:attrName>style.rotation</p:attrName>
                                        </p:attrNameLst>
                                      </p:cBhvr>
                                      <p:tavLst>
                                        <p:tav tm="0">
                                          <p:val>
                                            <p:fltVal val="90"/>
                                          </p:val>
                                        </p:tav>
                                        <p:tav tm="100000">
                                          <p:val>
                                            <p:fltVal val="0"/>
                                          </p:val>
                                        </p:tav>
                                      </p:tavLst>
                                    </p:anim>
                                    <p:animEffect transition="in" filter="fade">
                                      <p:cBhvr>
                                        <p:cTn id="22" dur="1000"/>
                                        <p:tgtEl>
                                          <p:spTgt spid="13"/>
                                        </p:tgtEl>
                                      </p:cBhvr>
                                    </p:animEffect>
                                  </p:childTnLst>
                                </p:cTn>
                              </p:par>
                            </p:childTnLst>
                          </p:cTn>
                        </p:par>
                        <p:par>
                          <p:cTn id="23" fill="hold">
                            <p:stCondLst>
                              <p:cond delay="2000"/>
                            </p:stCondLst>
                            <p:childTnLst>
                              <p:par>
                                <p:cTn id="24" presetID="10" presetClass="entr" presetSubtype="0"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4067847093"/>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1347737273"/>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249897622"/>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5FC477-0A05-4F3E-8EE9-E015C9089D56}"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C2E29291-89FD-49CB-83EA-EFCCFC443621}"/>
              </a:ext>
            </a:extLst>
          </p:cNvPr>
          <p:cNvPicPr>
            <a:picLocks noChangeAspect="1"/>
          </p:cNvPicPr>
          <p:nvPr userDrawn="1"/>
        </p:nvPicPr>
        <p:blipFill rotWithShape="1">
          <a:blip r:embed="rId2"/>
          <a:srcRect l="-92" t="50811" r="45394" b="-590"/>
          <a:stretch/>
        </p:blipFill>
        <p:spPr>
          <a:xfrm>
            <a:off x="-13648" y="0"/>
            <a:ext cx="9157648" cy="5582272"/>
          </a:xfrm>
          <a:prstGeom prst="rect">
            <a:avLst/>
          </a:prstGeom>
        </p:spPr>
      </p:pic>
      <p:pic>
        <p:nvPicPr>
          <p:cNvPr id="11" name="Picture 10">
            <a:extLst>
              <a:ext uri="{FF2B5EF4-FFF2-40B4-BE49-F238E27FC236}">
                <a16:creationId xmlns:a16="http://schemas.microsoft.com/office/drawing/2014/main" id="{6E3D279F-9247-4D7D-B37F-78069A61C56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685800" y="1066799"/>
            <a:ext cx="1979920" cy="2013807"/>
          </a:xfrm>
          <a:prstGeom prst="ellipse">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57707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left)">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4185452294"/>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2511262629"/>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867890512"/>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1962859511"/>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922158D-428B-4987-8B28-745A2AFA1252}" type="datetimeFigureOut">
              <a:rPr lang="en-US" smtClean="0"/>
              <a:t>8/21/2023</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15FC477-0A05-4F3E-8EE9-E015C9089D56}" type="slidenum">
              <a:rPr lang="en-US" smtClean="0"/>
              <a:t>‹#›</a:t>
            </a:fld>
            <a:endParaRPr lang="en-US" dirty="0"/>
          </a:p>
        </p:txBody>
      </p:sp>
    </p:spTree>
    <p:extLst>
      <p:ext uri="{BB962C8B-B14F-4D97-AF65-F5344CB8AC3E}">
        <p14:creationId xmlns:p14="http://schemas.microsoft.com/office/powerpoint/2010/main" val="4220582301"/>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22158D-428B-4987-8B28-745A2AFA1252}" type="datetimeFigureOut">
              <a:rPr lang="en-US" smtClean="0"/>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5FC477-0A05-4F3E-8EE9-E015C9089D56}" type="slidenum">
              <a:rPr lang="en-US" smtClean="0"/>
              <a:t>‹#›</a:t>
            </a:fld>
            <a:endParaRPr lang="en-US" dirty="0"/>
          </a:p>
        </p:txBody>
      </p:sp>
    </p:spTree>
    <p:extLst>
      <p:ext uri="{BB962C8B-B14F-4D97-AF65-F5344CB8AC3E}">
        <p14:creationId xmlns:p14="http://schemas.microsoft.com/office/powerpoint/2010/main" val="2694433347"/>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922158D-428B-4987-8B28-745A2AFA1252}" type="datetimeFigureOut">
              <a:rPr lang="en-US" smtClean="0"/>
              <a:t>8/21/2023</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15FC477-0A05-4F3E-8EE9-E015C9089D56}" type="slidenum">
              <a:rPr lang="en-US" smtClean="0"/>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678064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ransition spd="slow">
    <p:fade/>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bodyPr>
          <a:lstStyle/>
          <a:p>
            <a:pPr algn="ctr"/>
            <a:r>
              <a:rPr lang="en-US" dirty="0">
                <a:solidFill>
                  <a:schemeClr val="tx1"/>
                </a:solidFill>
              </a:rPr>
              <a:t>  </a:t>
            </a:r>
            <a:r>
              <a:rPr lang="en-US" sz="3600" b="1" dirty="0">
                <a:solidFill>
                  <a:schemeClr val="tx1"/>
                </a:solidFill>
              </a:rPr>
              <a:t>“Our Duties To God”       </a:t>
            </a:r>
            <a:br>
              <a:rPr lang="en-US" b="1" dirty="0">
                <a:solidFill>
                  <a:schemeClr val="tx1"/>
                </a:solidFill>
              </a:rPr>
            </a:br>
            <a:r>
              <a:rPr lang="en-US" b="1" dirty="0">
                <a:solidFill>
                  <a:schemeClr val="tx1"/>
                </a:solidFill>
              </a:rPr>
              <a:t>    </a:t>
            </a:r>
            <a:r>
              <a:rPr lang="en-US" sz="2400" b="1" dirty="0">
                <a:solidFill>
                  <a:schemeClr val="tx1"/>
                </a:solidFill>
              </a:rPr>
              <a:t>Mission Bible Study</a:t>
            </a:r>
          </a:p>
        </p:txBody>
      </p:sp>
      <p:sp>
        <p:nvSpPr>
          <p:cNvPr id="3" name="Subtitle 2"/>
          <p:cNvSpPr>
            <a:spLocks noGrp="1"/>
          </p:cNvSpPr>
          <p:nvPr>
            <p:ph type="subTitle" idx="4294967295"/>
            <p:custDataLst>
              <p:tags r:id="rId3"/>
            </p:custDataLst>
          </p:nvPr>
        </p:nvSpPr>
        <p:spPr>
          <a:xfrm>
            <a:off x="0" y="1219200"/>
            <a:ext cx="5275263" cy="1295400"/>
          </a:xfrm>
        </p:spPr>
        <p:txBody>
          <a:bodyPr>
            <a:normAutofit/>
          </a:bodyPr>
          <a:lstStyle/>
          <a:p>
            <a:pPr marL="0" indent="0">
              <a:buNone/>
            </a:pPr>
            <a:endParaRPr lang="en-US" dirty="0"/>
          </a:p>
          <a:p>
            <a:pPr marL="0" indent="0" algn="ctr">
              <a:buNone/>
            </a:pPr>
            <a:endParaRPr lang="en-US" dirty="0"/>
          </a:p>
        </p:txBody>
      </p:sp>
      <p:sp>
        <p:nvSpPr>
          <p:cNvPr id="4" name="Rectangle 3"/>
          <p:cNvSpPr/>
          <p:nvPr/>
        </p:nvSpPr>
        <p:spPr>
          <a:xfrm>
            <a:off x="2286000" y="3138203"/>
            <a:ext cx="4572000" cy="784830"/>
          </a:xfrm>
          <a:prstGeom prst="rect">
            <a:avLst/>
          </a:prstGeom>
        </p:spPr>
        <p:txBody>
          <a:bodyPr>
            <a:spAutoFit/>
          </a:bodyPr>
          <a:lstStyle/>
          <a:p>
            <a:pPr algn="ctr"/>
            <a:r>
              <a:rPr lang="en-US" sz="2400" dirty="0">
                <a:solidFill>
                  <a:schemeClr val="tx1"/>
                </a:solidFill>
              </a:rPr>
              <a:t>    </a:t>
            </a:r>
            <a:r>
              <a:rPr lang="en-US" sz="2100" dirty="0">
                <a:solidFill>
                  <a:schemeClr val="tx1"/>
                </a:solidFill>
              </a:rPr>
              <a:t>Rev. James L. Doyle, Jr. </a:t>
            </a:r>
            <a:r>
              <a:rPr lang="en-US" sz="2100" dirty="0"/>
              <a:t>, M.Div.</a:t>
            </a:r>
            <a:r>
              <a:rPr lang="en-US" sz="2100" dirty="0">
                <a:solidFill>
                  <a:schemeClr val="tx1"/>
                </a:solidFill>
              </a:rPr>
              <a:t>             </a:t>
            </a:r>
          </a:p>
          <a:p>
            <a:pPr algn="ctr"/>
            <a:r>
              <a:rPr lang="en-US" sz="2100" dirty="0">
                <a:solidFill>
                  <a:schemeClr val="tx1"/>
                </a:solidFill>
              </a:rPr>
              <a:t>    Monday, </a:t>
            </a:r>
            <a:r>
              <a:rPr lang="en-US" sz="2100" dirty="0"/>
              <a:t>August 21, 2023</a:t>
            </a:r>
            <a:endParaRPr lang="en-US" sz="2100" dirty="0">
              <a:latin typeface="Felix Titling" panose="04060505060202020A04" pitchFamily="82" charset="0"/>
              <a:cs typeface="Nirmala UI" panose="020B0502040204020203" pitchFamily="34" charset="0"/>
            </a:endParaRPr>
          </a:p>
        </p:txBody>
      </p:sp>
    </p:spTree>
    <p:custDataLst>
      <p:tags r:id="rId1"/>
    </p:custData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tx1"/>
                </a:solidFill>
              </a:rPr>
              <a:t>1 Peter 4:1-11</a:t>
            </a:r>
          </a:p>
        </p:txBody>
      </p:sp>
      <p:sp>
        <p:nvSpPr>
          <p:cNvPr id="3" name="Content Placeholder 2"/>
          <p:cNvSpPr>
            <a:spLocks noGrp="1"/>
          </p:cNvSpPr>
          <p:nvPr>
            <p:ph idx="1"/>
          </p:nvPr>
        </p:nvSpPr>
        <p:spPr/>
        <p:txBody>
          <a:bodyPr>
            <a:normAutofit/>
          </a:bodyPr>
          <a:lstStyle/>
          <a:p>
            <a:pPr algn="l"/>
            <a:r>
              <a:rPr lang="en-US" sz="2400" b="1" i="0" dirty="0">
                <a:solidFill>
                  <a:srgbClr val="000000"/>
                </a:solidFill>
                <a:effectLst/>
                <a:latin typeface="Times New Roman" panose="02020603050405020304" pitchFamily="18" charset="0"/>
                <a:cs typeface="Times New Roman" panose="02020603050405020304" pitchFamily="18" charset="0"/>
              </a:rPr>
              <a:t>4 </a:t>
            </a:r>
            <a:r>
              <a:rPr lang="en-US" sz="2400" b="0" i="0" dirty="0">
                <a:solidFill>
                  <a:srgbClr val="000000"/>
                </a:solidFill>
                <a:effectLst/>
                <a:latin typeface="Times New Roman" panose="02020603050405020304" pitchFamily="18" charset="0"/>
                <a:cs typeface="Times New Roman" panose="02020603050405020304" pitchFamily="18" charset="0"/>
              </a:rPr>
              <a:t>Forasmuch then as Christ hath suffered for us in the flesh, arm yourselves likewise with the same mind: for he that hath suffered in the flesh hath ceased from sin;</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2 </a:t>
            </a:r>
            <a:r>
              <a:rPr lang="en-US" sz="2400" b="0" i="0" dirty="0">
                <a:solidFill>
                  <a:srgbClr val="000000"/>
                </a:solidFill>
                <a:effectLst/>
                <a:latin typeface="Times New Roman" panose="02020603050405020304" pitchFamily="18" charset="0"/>
                <a:cs typeface="Times New Roman" panose="02020603050405020304" pitchFamily="18" charset="0"/>
              </a:rPr>
              <a:t>That he no longer should live the rest of his time in the flesh to the lusts of men, but to the will of God.</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3 </a:t>
            </a:r>
            <a:r>
              <a:rPr lang="en-US" sz="2400" b="0" i="0" dirty="0">
                <a:solidFill>
                  <a:srgbClr val="000000"/>
                </a:solidFill>
                <a:effectLst/>
                <a:latin typeface="Times New Roman" panose="02020603050405020304" pitchFamily="18" charset="0"/>
                <a:cs typeface="Times New Roman" panose="02020603050405020304" pitchFamily="18" charset="0"/>
              </a:rPr>
              <a:t>For the time past of our life may suffice us to have wrought the will of the Gentiles, when we walked in lasciviousness, lusts, excess of wine, </a:t>
            </a:r>
            <a:r>
              <a:rPr lang="en-US" sz="2400" b="0" i="0" dirty="0" err="1">
                <a:solidFill>
                  <a:srgbClr val="000000"/>
                </a:solidFill>
                <a:effectLst/>
                <a:latin typeface="Times New Roman" panose="02020603050405020304" pitchFamily="18" charset="0"/>
                <a:cs typeface="Times New Roman" panose="02020603050405020304" pitchFamily="18" charset="0"/>
              </a:rPr>
              <a:t>revellings</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banquetings</a:t>
            </a:r>
            <a:r>
              <a:rPr lang="en-US" sz="2400" b="0" i="0" dirty="0">
                <a:solidFill>
                  <a:srgbClr val="000000"/>
                </a:solidFill>
                <a:effectLst/>
                <a:latin typeface="Times New Roman" panose="02020603050405020304" pitchFamily="18" charset="0"/>
                <a:cs typeface="Times New Roman" panose="02020603050405020304" pitchFamily="18" charset="0"/>
              </a:rPr>
              <a:t>, and abominable idolatries:</a:t>
            </a:r>
          </a:p>
          <a:p>
            <a:pPr algn="l"/>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lgn="l">
              <a:buNone/>
            </a:pPr>
            <a:endParaRPr lang="en-US" sz="2400" i="0" dirty="0">
              <a:solidFill>
                <a:schemeClr val="tx1"/>
              </a:solidFill>
              <a:effectLst/>
              <a:latin typeface="Times New Roman" panose="02020603050405020304" pitchFamily="18" charset="0"/>
              <a:cs typeface="Times New Roman" panose="02020603050405020304" pitchFamily="18" charset="0"/>
            </a:endParaRPr>
          </a:p>
          <a:p>
            <a:pPr marL="0" indent="0">
              <a:buNone/>
            </a:pPr>
            <a:endParaRPr lang="en-US" sz="1900" i="0" baseline="30000" dirty="0">
              <a:solidFill>
                <a:schemeClr val="tx1"/>
              </a:solidFill>
              <a:effectLst/>
            </a:endParaRPr>
          </a:p>
          <a:p>
            <a:pPr marL="0" indent="0" algn="l">
              <a:buNone/>
            </a:pPr>
            <a:endParaRPr lang="en-US" sz="1900" b="0" i="0" dirty="0">
              <a:solidFill>
                <a:srgbClr val="C00000"/>
              </a:solidFill>
              <a:effectLst/>
            </a:endParaRPr>
          </a:p>
          <a:p>
            <a:pPr marL="0" indent="0">
              <a:buNone/>
            </a:pPr>
            <a:endParaRPr lang="en-US" dirty="0"/>
          </a:p>
          <a:p>
            <a:endParaRPr lang="en-US" dirty="0"/>
          </a:p>
        </p:txBody>
      </p:sp>
      <p:sp>
        <p:nvSpPr>
          <p:cNvPr id="5" name="AutoShape 2" descr="Image result for decision vs leadership animation"/>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4" descr="Image result for decision vs leadership animation"/>
          <p:cNvSpPr>
            <a:spLocks noChangeAspect="1" noChangeArrowheads="1"/>
          </p:cNvSpPr>
          <p:nvPr/>
        </p:nvSpPr>
        <p:spPr bwMode="auto">
          <a:xfrm>
            <a:off x="12065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AutoShape 6" descr="Image result for animated picture of a leader motivating his team"/>
          <p:cNvSpPr>
            <a:spLocks noChangeAspect="1" noChangeArrowheads="1"/>
          </p:cNvSpPr>
          <p:nvPr/>
        </p:nvSpPr>
        <p:spPr bwMode="auto">
          <a:xfrm>
            <a:off x="-448016" y="13251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024279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0AD00-AA1B-DBF8-C3DF-88FC4EC6375D}"/>
              </a:ext>
            </a:extLst>
          </p:cNvPr>
          <p:cNvSpPr>
            <a:spLocks noGrp="1"/>
          </p:cNvSpPr>
          <p:nvPr>
            <p:ph type="title"/>
          </p:nvPr>
        </p:nvSpPr>
        <p:spPr/>
        <p:txBody>
          <a:bodyPr/>
          <a:lstStyle/>
          <a:p>
            <a:r>
              <a:rPr lang="en-US" b="1" dirty="0"/>
              <a:t>1 Peter 4:1-11 </a:t>
            </a:r>
            <a:r>
              <a:rPr kumimoji="0" lang="en-US" sz="2000" b="1" i="1" u="none" strike="noStrike" kern="1200" cap="none" spc="-50" normalizeH="0" baseline="0" noProof="0" dirty="0">
                <a:ln>
                  <a:noFill/>
                </a:ln>
                <a:solidFill>
                  <a:srgbClr val="000000"/>
                </a:solidFill>
                <a:effectLst/>
                <a:uLnTx/>
                <a:uFillTx/>
                <a:latin typeface="Calibri Light" panose="020F0302020204030204"/>
                <a:ea typeface="+mj-ea"/>
                <a:cs typeface="+mj-cs"/>
              </a:rPr>
              <a:t>(Continued)</a:t>
            </a:r>
            <a:endParaRPr lang="en-US" b="1" dirty="0"/>
          </a:p>
        </p:txBody>
      </p:sp>
      <p:sp>
        <p:nvSpPr>
          <p:cNvPr id="3" name="Content Placeholder 2">
            <a:extLst>
              <a:ext uri="{FF2B5EF4-FFF2-40B4-BE49-F238E27FC236}">
                <a16:creationId xmlns:a16="http://schemas.microsoft.com/office/drawing/2014/main" id="{70AC5FBB-E5D9-26D0-B03D-7B71A1D768BE}"/>
              </a:ext>
            </a:extLst>
          </p:cNvPr>
          <p:cNvSpPr>
            <a:spLocks noGrp="1"/>
          </p:cNvSpPr>
          <p:nvPr>
            <p:ph idx="1"/>
          </p:nvPr>
        </p:nvSpPr>
        <p:spPr/>
        <p:txBody>
          <a:bodyPr/>
          <a:lstStyle/>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4 </a:t>
            </a:r>
            <a:r>
              <a:rPr lang="en-US" sz="2400" b="0" i="0" dirty="0">
                <a:solidFill>
                  <a:srgbClr val="000000"/>
                </a:solidFill>
                <a:effectLst/>
                <a:latin typeface="Times New Roman" panose="02020603050405020304" pitchFamily="18" charset="0"/>
                <a:cs typeface="Times New Roman" panose="02020603050405020304" pitchFamily="18" charset="0"/>
              </a:rPr>
              <a:t>Wherein they think it strange that ye run not with them to the same excess of riot, speaking evil of you:</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5 </a:t>
            </a:r>
            <a:r>
              <a:rPr lang="en-US" sz="2400" b="0" i="0" dirty="0">
                <a:solidFill>
                  <a:srgbClr val="000000"/>
                </a:solidFill>
                <a:effectLst/>
                <a:latin typeface="Times New Roman" panose="02020603050405020304" pitchFamily="18" charset="0"/>
                <a:cs typeface="Times New Roman" panose="02020603050405020304" pitchFamily="18" charset="0"/>
              </a:rPr>
              <a:t>Who shall give account to him that is ready to judge the quick and the dead.</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6 </a:t>
            </a:r>
            <a:r>
              <a:rPr lang="en-US" sz="2400" b="0" i="0" dirty="0">
                <a:solidFill>
                  <a:srgbClr val="000000"/>
                </a:solidFill>
                <a:effectLst/>
                <a:latin typeface="Times New Roman" panose="02020603050405020304" pitchFamily="18" charset="0"/>
                <a:cs typeface="Times New Roman" panose="02020603050405020304" pitchFamily="18" charset="0"/>
              </a:rPr>
              <a:t>For </a:t>
            </a:r>
            <a:r>
              <a:rPr lang="en-US" sz="2400" b="0" i="0" dirty="0" err="1">
                <a:solidFill>
                  <a:srgbClr val="000000"/>
                </a:solidFill>
                <a:effectLst/>
                <a:latin typeface="Times New Roman" panose="02020603050405020304" pitchFamily="18" charset="0"/>
                <a:cs typeface="Times New Roman" panose="02020603050405020304" pitchFamily="18" charset="0"/>
              </a:rPr>
              <a:t>for</a:t>
            </a:r>
            <a:r>
              <a:rPr lang="en-US" sz="2400" b="0" i="0" dirty="0">
                <a:solidFill>
                  <a:srgbClr val="000000"/>
                </a:solidFill>
                <a:effectLst/>
                <a:latin typeface="Times New Roman" panose="02020603050405020304" pitchFamily="18" charset="0"/>
                <a:cs typeface="Times New Roman" panose="02020603050405020304" pitchFamily="18" charset="0"/>
              </a:rPr>
              <a:t> this cause was the gospel preached also to them that are dead, that they might be judged according to men in the flesh, but live according to God in the spirit.</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7 </a:t>
            </a:r>
            <a:r>
              <a:rPr lang="en-US" sz="2400" b="0" i="0" dirty="0">
                <a:solidFill>
                  <a:srgbClr val="000000"/>
                </a:solidFill>
                <a:effectLst/>
                <a:latin typeface="Times New Roman" panose="02020603050405020304" pitchFamily="18" charset="0"/>
                <a:cs typeface="Times New Roman" panose="02020603050405020304" pitchFamily="18" charset="0"/>
              </a:rPr>
              <a:t>But the end of all things is at hand: be ye therefore sober, and watch unto prayer.</a:t>
            </a:r>
          </a:p>
          <a:p>
            <a:endParaRPr lang="en-US" dirty="0"/>
          </a:p>
        </p:txBody>
      </p:sp>
    </p:spTree>
    <p:extLst>
      <p:ext uri="{BB962C8B-B14F-4D97-AF65-F5344CB8AC3E}">
        <p14:creationId xmlns:p14="http://schemas.microsoft.com/office/powerpoint/2010/main" val="152821704"/>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0AD00-AA1B-DBF8-C3DF-88FC4EC6375D}"/>
              </a:ext>
            </a:extLst>
          </p:cNvPr>
          <p:cNvSpPr>
            <a:spLocks noGrp="1"/>
          </p:cNvSpPr>
          <p:nvPr>
            <p:ph type="title"/>
          </p:nvPr>
        </p:nvSpPr>
        <p:spPr/>
        <p:txBody>
          <a:bodyPr/>
          <a:lstStyle/>
          <a:p>
            <a:r>
              <a:rPr lang="en-US" b="1" dirty="0"/>
              <a:t>1 Peter 4:1-11 </a:t>
            </a:r>
            <a:r>
              <a:rPr kumimoji="0" lang="en-US" sz="2000" b="1" i="1" u="none" strike="noStrike" kern="1200" cap="none" spc="-50" normalizeH="0" baseline="0" noProof="0" dirty="0">
                <a:ln>
                  <a:noFill/>
                </a:ln>
                <a:solidFill>
                  <a:srgbClr val="000000"/>
                </a:solidFill>
                <a:effectLst/>
                <a:uLnTx/>
                <a:uFillTx/>
                <a:latin typeface="Calibri Light" panose="020F0302020204030204"/>
                <a:ea typeface="+mj-ea"/>
                <a:cs typeface="+mj-cs"/>
              </a:rPr>
              <a:t>(Continued)</a:t>
            </a:r>
            <a:endParaRPr lang="en-US" b="1" dirty="0"/>
          </a:p>
        </p:txBody>
      </p:sp>
      <p:sp>
        <p:nvSpPr>
          <p:cNvPr id="3" name="Content Placeholder 2">
            <a:extLst>
              <a:ext uri="{FF2B5EF4-FFF2-40B4-BE49-F238E27FC236}">
                <a16:creationId xmlns:a16="http://schemas.microsoft.com/office/drawing/2014/main" id="{70AC5FBB-E5D9-26D0-B03D-7B71A1D768BE}"/>
              </a:ext>
            </a:extLst>
          </p:cNvPr>
          <p:cNvSpPr>
            <a:spLocks noGrp="1"/>
          </p:cNvSpPr>
          <p:nvPr>
            <p:ph idx="1"/>
          </p:nvPr>
        </p:nvSpPr>
        <p:spPr/>
        <p:txBody>
          <a:bodyPr>
            <a:normAutofit lnSpcReduction="10000"/>
          </a:bodyPr>
          <a:lstStyle/>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8 </a:t>
            </a:r>
            <a:r>
              <a:rPr lang="en-US" sz="2400" b="0" i="0" dirty="0">
                <a:solidFill>
                  <a:srgbClr val="000000"/>
                </a:solidFill>
                <a:effectLst/>
                <a:latin typeface="Times New Roman" panose="02020603050405020304" pitchFamily="18" charset="0"/>
                <a:cs typeface="Times New Roman" panose="02020603050405020304" pitchFamily="18" charset="0"/>
              </a:rPr>
              <a:t>And above all things have fervent charity among yourselves: for charity shall cover the multitude of sins.</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9 </a:t>
            </a:r>
            <a:r>
              <a:rPr lang="en-US" sz="2400" b="0" i="0" dirty="0">
                <a:solidFill>
                  <a:srgbClr val="000000"/>
                </a:solidFill>
                <a:effectLst/>
                <a:latin typeface="Times New Roman" panose="02020603050405020304" pitchFamily="18" charset="0"/>
                <a:cs typeface="Times New Roman" panose="02020603050405020304" pitchFamily="18" charset="0"/>
              </a:rPr>
              <a:t>Use hospitality one to another without grudging.</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10 </a:t>
            </a:r>
            <a:r>
              <a:rPr lang="en-US" sz="2400" b="0" i="0" dirty="0">
                <a:solidFill>
                  <a:srgbClr val="000000"/>
                </a:solidFill>
                <a:effectLst/>
                <a:latin typeface="Times New Roman" panose="02020603050405020304" pitchFamily="18" charset="0"/>
                <a:cs typeface="Times New Roman" panose="02020603050405020304" pitchFamily="18" charset="0"/>
              </a:rPr>
              <a:t>As every man hath received the gift, even so minister the same one to another, as good stewards of the manifold grace of God.</a:t>
            </a:r>
          </a:p>
          <a:p>
            <a:pPr algn="l"/>
            <a:r>
              <a:rPr lang="en-US" sz="2400" b="1" i="0" baseline="30000" dirty="0">
                <a:solidFill>
                  <a:srgbClr val="000000"/>
                </a:solidFill>
                <a:effectLst/>
                <a:latin typeface="Times New Roman" panose="02020603050405020304" pitchFamily="18" charset="0"/>
                <a:cs typeface="Times New Roman" panose="02020603050405020304" pitchFamily="18" charset="0"/>
              </a:rPr>
              <a:t>11 </a:t>
            </a:r>
            <a:r>
              <a:rPr lang="en-US" sz="2400" b="0" i="0" dirty="0">
                <a:solidFill>
                  <a:srgbClr val="000000"/>
                </a:solidFill>
                <a:effectLst/>
                <a:latin typeface="Times New Roman" panose="02020603050405020304" pitchFamily="18" charset="0"/>
                <a:cs typeface="Times New Roman" panose="02020603050405020304" pitchFamily="18" charset="0"/>
              </a:rPr>
              <a:t>If any man speak, let him speak as the oracles of God; if any man minister, let him do it as of the ability which God giveth: that God in all things may be glorified through Jesus Christ, to whom be praise and dominion for ever and ever. Amen.</a:t>
            </a:r>
          </a:p>
          <a:p>
            <a:endParaRPr lang="en-US" dirty="0"/>
          </a:p>
        </p:txBody>
      </p:sp>
    </p:spTree>
    <p:extLst>
      <p:ext uri="{BB962C8B-B14F-4D97-AF65-F5344CB8AC3E}">
        <p14:creationId xmlns:p14="http://schemas.microsoft.com/office/powerpoint/2010/main" val="43326609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584961"/>
          </a:xfrm>
        </p:spPr>
        <p:txBody>
          <a:bodyPr>
            <a:normAutofit fontScale="90000"/>
          </a:bodyPr>
          <a:lstStyle/>
          <a:p>
            <a:br>
              <a:rPr lang="en-US" b="1" dirty="0"/>
            </a:br>
            <a:br>
              <a:rPr lang="en-US" b="1" dirty="0"/>
            </a:br>
            <a:r>
              <a:rPr lang="en-US" b="1" dirty="0"/>
              <a:t>LESSON #1: We Need To Live For God</a:t>
            </a:r>
            <a:br>
              <a:rPr lang="en-US" b="1" dirty="0"/>
            </a:br>
            <a:r>
              <a:rPr lang="en-US" i="1" dirty="0"/>
              <a:t>(</a:t>
            </a:r>
            <a:r>
              <a:rPr lang="en-US" i="1" dirty="0">
                <a:solidFill>
                  <a:srgbClr val="C00000"/>
                </a:solidFill>
              </a:rPr>
              <a:t>1 Peter 4:1-2</a:t>
            </a:r>
            <a:r>
              <a:rPr lang="en-US" i="1" dirty="0"/>
              <a:t>)</a:t>
            </a:r>
            <a:endParaRPr lang="en-US" sz="3600" b="1" dirty="0"/>
          </a:p>
        </p:txBody>
      </p:sp>
      <p:sp>
        <p:nvSpPr>
          <p:cNvPr id="10" name="Content Placeholder 9"/>
          <p:cNvSpPr>
            <a:spLocks noGrp="1"/>
          </p:cNvSpPr>
          <p:nvPr>
            <p:ph idx="1"/>
          </p:nvPr>
        </p:nvSpPr>
        <p:spPr>
          <a:xfrm>
            <a:off x="426719" y="1957387"/>
            <a:ext cx="8564881" cy="6066865"/>
          </a:xfrm>
        </p:spPr>
        <p:txBody>
          <a:bodyPr/>
          <a:lstStyle/>
          <a:p>
            <a:pPr>
              <a:buClr>
                <a:srgbClr val="C00000"/>
              </a:buClr>
              <a:buFont typeface="Wingdings" panose="05000000000000000000" pitchFamily="2" charset="2"/>
              <a:buChar char="§"/>
            </a:pPr>
            <a:r>
              <a:rPr lang="en-US" sz="2400" b="1" dirty="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Living for God means to suffer for Him</a:t>
            </a:r>
          </a:p>
          <a:p>
            <a:pPr>
              <a:buClr>
                <a:srgbClr val="C00000"/>
              </a:buClr>
              <a:buFont typeface="Wingdings" panose="05000000000000000000" pitchFamily="2" charset="2"/>
              <a:buChar char="§"/>
            </a:pPr>
            <a:r>
              <a:rPr lang="en-US" sz="2400" b="1" dirty="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We need to be like Christ</a:t>
            </a:r>
          </a:p>
          <a:p>
            <a:pPr>
              <a:buClr>
                <a:srgbClr val="C00000"/>
              </a:buClr>
              <a:buFont typeface="Wingdings" panose="05000000000000000000" pitchFamily="2" charset="2"/>
              <a:buChar char="§"/>
            </a:pPr>
            <a:r>
              <a:rPr lang="en-US" sz="2400" dirty="0">
                <a:solidFill>
                  <a:schemeClr val="tx1"/>
                </a:solidFill>
                <a:latin typeface="Times New Roman" panose="02020603050405020304" pitchFamily="18" charset="0"/>
                <a:cs typeface="Times New Roman" panose="02020603050405020304" pitchFamily="18" charset="0"/>
              </a:rPr>
              <a:t> We can overcome sin if we focus on Christ rather than sin</a:t>
            </a:r>
          </a:p>
          <a:p>
            <a:pPr marL="0" indent="0">
              <a:buClr>
                <a:srgbClr val="C00000"/>
              </a:buClr>
              <a:buNone/>
            </a:pPr>
            <a:endParaRPr lang="en-US" sz="2400" dirty="0">
              <a:solidFill>
                <a:schemeClr val="tx1"/>
              </a:solidFill>
              <a:latin typeface="Times New Roman" panose="02020603050405020304" pitchFamily="18" charset="0"/>
              <a:cs typeface="Times New Roman" panose="02020603050405020304" pitchFamily="18" charset="0"/>
            </a:endParaRPr>
          </a:p>
          <a:p>
            <a:pPr algn="l"/>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system-ui"/>
            </a:endParaRPr>
          </a:p>
          <a:p>
            <a:pPr marL="0" indent="0">
              <a:buClrTx/>
              <a:buNone/>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i="0" dirty="0">
              <a:solidFill>
                <a:schemeClr val="tx1"/>
              </a:solidFill>
              <a:effectLst/>
              <a:latin typeface="Times New Roman" panose="02020603050405020304" pitchFamily="18" charset="0"/>
              <a:cs typeface="Times New Roman" panose="02020603050405020304" pitchFamily="18" charset="0"/>
            </a:endParaRPr>
          </a:p>
          <a:p>
            <a:pPr marL="0" indent="0">
              <a:buNone/>
            </a:pPr>
            <a:endParaRPr lang="en-US" sz="2400" dirty="0"/>
          </a:p>
          <a:p>
            <a:pPr>
              <a:buFont typeface="Wingdings" panose="05000000000000000000" pitchFamily="2" charset="2"/>
              <a:buChar char="v"/>
            </a:pPr>
            <a:endParaRPr lang="en-US" sz="2400" dirty="0"/>
          </a:p>
          <a:p>
            <a:pPr>
              <a:buFont typeface="Wingdings" panose="05000000000000000000" pitchFamily="2" charset="2"/>
              <a:buChar char="v"/>
            </a:pPr>
            <a:endParaRPr lang="en-US" sz="2400" dirty="0"/>
          </a:p>
          <a:p>
            <a:pPr marL="0" indent="0">
              <a:buNone/>
            </a:pPr>
            <a:endParaRPr lang="en-US" sz="2400" dirty="0"/>
          </a:p>
          <a:p>
            <a:pPr marL="0" indent="0">
              <a:buNone/>
            </a:pPr>
            <a:endParaRPr lang="en-US" sz="2400" dirty="0"/>
          </a:p>
          <a:p>
            <a:pPr marL="0" indent="0">
              <a:buNone/>
            </a:pPr>
            <a:endParaRPr lang="en-US" sz="2400" dirty="0"/>
          </a:p>
          <a:p>
            <a:pPr>
              <a:buFont typeface="Wingdings" panose="05000000000000000000" pitchFamily="2" charset="2"/>
              <a:buChar char="v"/>
            </a:pPr>
            <a:endParaRPr lang="en-US" sz="2400"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91528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584961"/>
          </a:xfrm>
        </p:spPr>
        <p:txBody>
          <a:bodyPr>
            <a:normAutofit fontScale="90000"/>
          </a:bodyPr>
          <a:lstStyle/>
          <a:p>
            <a:br>
              <a:rPr lang="en-US" b="1" dirty="0"/>
            </a:br>
            <a:br>
              <a:rPr lang="en-US" b="1" dirty="0"/>
            </a:br>
            <a:br>
              <a:rPr lang="en-US" b="1" dirty="0"/>
            </a:br>
            <a:r>
              <a:rPr lang="en-US" sz="4400" b="1" dirty="0"/>
              <a:t>LESSON # 2: Focus On Our Spiritual Growth</a:t>
            </a:r>
            <a:br>
              <a:rPr lang="en-US" sz="4400" b="1" dirty="0"/>
            </a:br>
            <a:r>
              <a:rPr lang="en-US" sz="4400" i="1" dirty="0"/>
              <a:t>(</a:t>
            </a:r>
            <a:r>
              <a:rPr lang="en-US" sz="4400" i="1" dirty="0">
                <a:solidFill>
                  <a:srgbClr val="C00000"/>
                </a:solidFill>
              </a:rPr>
              <a:t>1 Peter 4:3-6</a:t>
            </a:r>
            <a:r>
              <a:rPr lang="en-US" sz="4400" i="1" dirty="0"/>
              <a:t>)</a:t>
            </a:r>
            <a:endParaRPr lang="en-US" sz="3600" b="1" dirty="0"/>
          </a:p>
        </p:txBody>
      </p:sp>
      <p:sp>
        <p:nvSpPr>
          <p:cNvPr id="10" name="Content Placeholder 9"/>
          <p:cNvSpPr>
            <a:spLocks noGrp="1"/>
          </p:cNvSpPr>
          <p:nvPr>
            <p:ph idx="1"/>
          </p:nvPr>
        </p:nvSpPr>
        <p:spPr>
          <a:xfrm>
            <a:off x="426719" y="2057400"/>
            <a:ext cx="8564881" cy="5966852"/>
          </a:xfrm>
        </p:spPr>
        <p:txBody>
          <a:bodyPr/>
          <a:lstStyle/>
          <a:p>
            <a:pPr>
              <a:buClr>
                <a:srgbClr val="C00000"/>
              </a:buClr>
              <a:buFont typeface="Wingdings" panose="05000000000000000000" pitchFamily="2" charset="2"/>
              <a:buChar char="§"/>
            </a:pPr>
            <a:r>
              <a:rPr lang="en-US" sz="2400" dirty="0">
                <a:solidFill>
                  <a:schemeClr val="tx1"/>
                </a:solidFill>
                <a:latin typeface="Times New Roman" panose="02020603050405020304" pitchFamily="18" charset="0"/>
                <a:cs typeface="Times New Roman" panose="02020603050405020304" pitchFamily="18" charset="0"/>
              </a:rPr>
              <a:t> As Believers, we need to focus on maturing in God’s Word</a:t>
            </a:r>
          </a:p>
          <a:p>
            <a:pPr marL="91440" marR="0" lvl="0" indent="-91440" algn="l" defTabSz="914400" rtl="0" eaLnBrk="1" fontAlgn="auto" latinLnBrk="0" hangingPunct="1">
              <a:lnSpc>
                <a:spcPct val="90000"/>
              </a:lnSpc>
              <a:spcBef>
                <a:spcPts val="1200"/>
              </a:spcBef>
              <a:spcAft>
                <a:spcPts val="200"/>
              </a:spcAft>
              <a:buClr>
                <a:srgbClr val="C00000"/>
              </a:buClr>
              <a:buSzPct val="100000"/>
              <a:buFont typeface="Wingdings" panose="05000000000000000000" pitchFamily="2" charset="2"/>
              <a:buChar char="§"/>
              <a:tabLst/>
              <a:defRPr/>
            </a:pPr>
            <a:r>
              <a:rPr lang="en-US" sz="2400" dirty="0">
                <a:solidFill>
                  <a:schemeClr val="tx1"/>
                </a:solidFill>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As Believers, we need to be prepared to be ridiculed by friends and family who are non spiritually mature. This is why it’s important to surround ourselves around mature Christians who can encourage us.</a:t>
            </a:r>
            <a:endPar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91440" marR="0" lvl="0" indent="-91440" algn="l" defTabSz="914400" rtl="0" eaLnBrk="1" fontAlgn="auto" latinLnBrk="0" hangingPunct="1">
              <a:lnSpc>
                <a:spcPct val="90000"/>
              </a:lnSpc>
              <a:spcBef>
                <a:spcPts val="1200"/>
              </a:spcBef>
              <a:spcAft>
                <a:spcPts val="200"/>
              </a:spcAft>
              <a:buClr>
                <a:srgbClr val="C00000"/>
              </a:buClr>
              <a:buSzPct val="100000"/>
              <a:buFont typeface="Wingdings" panose="05000000000000000000" pitchFamily="2" charset="2"/>
              <a:buChar char="§"/>
              <a:tabLst/>
              <a:defRPr/>
            </a:pPr>
            <a:r>
              <a:rPr lang="en-US" sz="2400" dirty="0">
                <a:solidFill>
                  <a:srgbClr val="000000"/>
                </a:solidFill>
                <a:latin typeface="Times New Roman" panose="02020603050405020304" pitchFamily="18" charset="0"/>
                <a:cs typeface="Times New Roman" panose="02020603050405020304" pitchFamily="18" charset="0"/>
              </a:rPr>
              <a:t> It is our job as Christians to serve others and teach them about Christ even we feel they do not deserve it</a:t>
            </a:r>
            <a:endPar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indent="0">
              <a:buClr>
                <a:srgbClr val="C00000"/>
              </a:buClr>
              <a:buNone/>
            </a:pPr>
            <a:endParaRPr lang="en-US" sz="2400" dirty="0">
              <a:solidFill>
                <a:schemeClr val="tx1"/>
              </a:solidFill>
              <a:latin typeface="Times New Roman" panose="02020603050405020304" pitchFamily="18" charset="0"/>
              <a:cs typeface="Times New Roman" panose="02020603050405020304" pitchFamily="18" charset="0"/>
            </a:endParaRPr>
          </a:p>
          <a:p>
            <a:pPr marL="0" indent="0">
              <a:buClr>
                <a:srgbClr val="C00000"/>
              </a:buClr>
              <a:buNone/>
            </a:pPr>
            <a:endParaRPr lang="en-US" sz="2400" b="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system-ui"/>
            </a:endParaRPr>
          </a:p>
          <a:p>
            <a:pPr marL="0" indent="0">
              <a:buClrTx/>
              <a:buNone/>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i="0" dirty="0">
              <a:solidFill>
                <a:schemeClr val="tx1"/>
              </a:solidFill>
              <a:effectLst/>
              <a:latin typeface="Times New Roman" panose="02020603050405020304" pitchFamily="18" charset="0"/>
              <a:cs typeface="Times New Roman" panose="02020603050405020304" pitchFamily="18" charset="0"/>
            </a:endParaRPr>
          </a:p>
          <a:p>
            <a:pPr marL="0" indent="0">
              <a:buNone/>
            </a:pPr>
            <a:endParaRPr lang="en-US" sz="2400" dirty="0"/>
          </a:p>
          <a:p>
            <a:pPr>
              <a:buFont typeface="Wingdings" panose="05000000000000000000" pitchFamily="2" charset="2"/>
              <a:buChar char="v"/>
            </a:pPr>
            <a:endParaRPr lang="en-US" sz="2400" dirty="0"/>
          </a:p>
          <a:p>
            <a:pPr>
              <a:buFont typeface="Wingdings" panose="05000000000000000000" pitchFamily="2" charset="2"/>
              <a:buChar char="v"/>
            </a:pPr>
            <a:endParaRPr lang="en-US" sz="2400" dirty="0"/>
          </a:p>
          <a:p>
            <a:pPr marL="0" indent="0">
              <a:buNone/>
            </a:pPr>
            <a:endParaRPr lang="en-US" sz="2400" dirty="0"/>
          </a:p>
          <a:p>
            <a:pPr marL="0" indent="0">
              <a:buNone/>
            </a:pPr>
            <a:endParaRPr lang="en-US" sz="2400" dirty="0"/>
          </a:p>
          <a:p>
            <a:pPr marL="0" indent="0">
              <a:buNone/>
            </a:pPr>
            <a:endParaRPr lang="en-US" sz="2400" dirty="0"/>
          </a:p>
          <a:p>
            <a:pPr>
              <a:buFont typeface="Wingdings" panose="05000000000000000000" pitchFamily="2" charset="2"/>
              <a:buChar char="v"/>
            </a:pPr>
            <a:endParaRPr lang="en-US" sz="2400"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446539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584961"/>
          </a:xfrm>
        </p:spPr>
        <p:txBody>
          <a:bodyPr>
            <a:normAutofit fontScale="90000"/>
          </a:bodyPr>
          <a:lstStyle/>
          <a:p>
            <a:br>
              <a:rPr lang="en-US" b="1" dirty="0"/>
            </a:br>
            <a:br>
              <a:rPr lang="en-US" b="1" dirty="0"/>
            </a:br>
            <a:br>
              <a:rPr lang="en-US" b="1" dirty="0"/>
            </a:br>
            <a:r>
              <a:rPr lang="en-US" sz="4400" b="1" dirty="0"/>
              <a:t>LESSON # 3: We Need To Invest Our Time &amp; Talents Into Elevating God’s Kingdom </a:t>
            </a:r>
            <a:r>
              <a:rPr lang="en-US" sz="4400" i="1" dirty="0"/>
              <a:t>(</a:t>
            </a:r>
            <a:r>
              <a:rPr lang="en-US" sz="4400" i="1" dirty="0">
                <a:solidFill>
                  <a:srgbClr val="C00000"/>
                </a:solidFill>
              </a:rPr>
              <a:t>1 Peter 4:7-9</a:t>
            </a:r>
            <a:r>
              <a:rPr lang="en-US" sz="4400" i="1" dirty="0"/>
              <a:t>)</a:t>
            </a:r>
            <a:endParaRPr lang="en-US" sz="3600" b="1" dirty="0"/>
          </a:p>
        </p:txBody>
      </p:sp>
      <p:sp>
        <p:nvSpPr>
          <p:cNvPr id="10" name="Content Placeholder 9"/>
          <p:cNvSpPr>
            <a:spLocks noGrp="1"/>
          </p:cNvSpPr>
          <p:nvPr>
            <p:ph idx="1"/>
          </p:nvPr>
        </p:nvSpPr>
        <p:spPr>
          <a:xfrm>
            <a:off x="426719" y="1957387"/>
            <a:ext cx="8564881" cy="6066865"/>
          </a:xfrm>
        </p:spPr>
        <p:txBody>
          <a:bodyPr/>
          <a:lstStyle/>
          <a:p>
            <a:pPr algn="l">
              <a:buFont typeface="Wingdings" panose="05000000000000000000" pitchFamily="2" charset="2"/>
              <a:buChar char="§"/>
            </a:pPr>
            <a:r>
              <a:rPr lang="en-US" sz="2400" b="0" i="0" dirty="0">
                <a:solidFill>
                  <a:srgbClr val="000000"/>
                </a:solidFill>
                <a:effectLst/>
                <a:latin typeface="Times New Roman" panose="02020603050405020304" pitchFamily="18" charset="0"/>
                <a:cs typeface="Times New Roman" panose="02020603050405020304" pitchFamily="18" charset="0"/>
              </a:rPr>
              <a:t> We should use our talents and time wisely and not hold them back</a:t>
            </a:r>
            <a:endParaRPr lang="en-US" sz="2400" dirty="0">
              <a:solidFill>
                <a:srgbClr val="000000"/>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sz="2400" b="0" i="0" dirty="0">
                <a:solidFill>
                  <a:srgbClr val="000000"/>
                </a:solidFill>
                <a:effectLst/>
                <a:latin typeface="Times New Roman" panose="02020603050405020304" pitchFamily="18" charset="0"/>
                <a:cs typeface="Times New Roman" panose="02020603050405020304" pitchFamily="18" charset="0"/>
              </a:rPr>
              <a:t> God expects us to show love towards one another and be hospitable</a:t>
            </a:r>
          </a:p>
          <a:p>
            <a:pPr algn="l">
              <a:buFont typeface="Wingdings" panose="05000000000000000000" pitchFamily="2" charset="2"/>
              <a:buChar char="§"/>
            </a:pPr>
            <a:r>
              <a:rPr lang="en-US" sz="2400" dirty="0">
                <a:solidFill>
                  <a:srgbClr val="000000"/>
                </a:solidFill>
                <a:latin typeface="Times New Roman" panose="02020603050405020304" pitchFamily="18" charset="0"/>
                <a:cs typeface="Times New Roman" panose="02020603050405020304" pitchFamily="18" charset="0"/>
              </a:rPr>
              <a:t> We need to know that God’s promise to be our “everything” will never go void</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system-ui"/>
            </a:endParaRPr>
          </a:p>
          <a:p>
            <a:pPr marL="0" indent="0">
              <a:buClrTx/>
              <a:buNone/>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i="0" dirty="0">
              <a:solidFill>
                <a:schemeClr val="tx1"/>
              </a:solidFill>
              <a:effectLst/>
              <a:latin typeface="Times New Roman" panose="02020603050405020304" pitchFamily="18" charset="0"/>
              <a:cs typeface="Times New Roman" panose="02020603050405020304" pitchFamily="18" charset="0"/>
            </a:endParaRPr>
          </a:p>
          <a:p>
            <a:pPr marL="0" indent="0">
              <a:buNone/>
            </a:pPr>
            <a:endParaRPr lang="en-US" sz="2400" dirty="0"/>
          </a:p>
          <a:p>
            <a:pPr>
              <a:buFont typeface="Wingdings" panose="05000000000000000000" pitchFamily="2" charset="2"/>
              <a:buChar char="v"/>
            </a:pPr>
            <a:endParaRPr lang="en-US" sz="2400" dirty="0"/>
          </a:p>
          <a:p>
            <a:pPr>
              <a:buFont typeface="Wingdings" panose="05000000000000000000" pitchFamily="2" charset="2"/>
              <a:buChar char="v"/>
            </a:pPr>
            <a:endParaRPr lang="en-US" sz="2400" dirty="0"/>
          </a:p>
          <a:p>
            <a:pPr marL="0" indent="0">
              <a:buNone/>
            </a:pPr>
            <a:endParaRPr lang="en-US" sz="2400" dirty="0"/>
          </a:p>
          <a:p>
            <a:pPr marL="0" indent="0">
              <a:buNone/>
            </a:pPr>
            <a:endParaRPr lang="en-US" sz="2400" dirty="0"/>
          </a:p>
          <a:p>
            <a:pPr marL="0" indent="0">
              <a:buNone/>
            </a:pPr>
            <a:endParaRPr lang="en-US" sz="2400" dirty="0"/>
          </a:p>
          <a:p>
            <a:pPr>
              <a:buFont typeface="Wingdings" panose="05000000000000000000" pitchFamily="2" charset="2"/>
              <a:buChar char="v"/>
            </a:pPr>
            <a:endParaRPr lang="en-US" sz="2400"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00812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584961"/>
          </a:xfrm>
        </p:spPr>
        <p:txBody>
          <a:bodyPr>
            <a:normAutofit fontScale="90000"/>
          </a:bodyPr>
          <a:lstStyle/>
          <a:p>
            <a:br>
              <a:rPr lang="en-US" b="1" dirty="0"/>
            </a:br>
            <a:br>
              <a:rPr lang="en-US" b="1" dirty="0"/>
            </a:br>
            <a:br>
              <a:rPr lang="en-US" b="1" dirty="0"/>
            </a:br>
            <a:r>
              <a:rPr lang="en-US" sz="4400" b="1" dirty="0"/>
              <a:t>LESSON # 4: God Expects Us To Be Of Service </a:t>
            </a:r>
            <a:r>
              <a:rPr lang="en-US" sz="4400" i="1" dirty="0"/>
              <a:t>(</a:t>
            </a:r>
            <a:r>
              <a:rPr lang="en-US" sz="4400" i="1" dirty="0">
                <a:solidFill>
                  <a:srgbClr val="C00000"/>
                </a:solidFill>
              </a:rPr>
              <a:t>1 Peter 4:10-11</a:t>
            </a:r>
            <a:r>
              <a:rPr lang="en-US" sz="4400" i="1" dirty="0"/>
              <a:t>)</a:t>
            </a:r>
            <a:endParaRPr lang="en-US" sz="3600" b="1" dirty="0"/>
          </a:p>
        </p:txBody>
      </p:sp>
      <p:sp>
        <p:nvSpPr>
          <p:cNvPr id="10" name="Content Placeholder 9"/>
          <p:cNvSpPr>
            <a:spLocks noGrp="1"/>
          </p:cNvSpPr>
          <p:nvPr>
            <p:ph idx="1"/>
          </p:nvPr>
        </p:nvSpPr>
        <p:spPr>
          <a:xfrm>
            <a:off x="426719" y="1957387"/>
            <a:ext cx="8564881" cy="6066865"/>
          </a:xfrm>
        </p:spPr>
        <p:txBody>
          <a:bodyPr/>
          <a:lstStyle/>
          <a:p>
            <a:pPr algn="l">
              <a:buFont typeface="Wingdings" panose="05000000000000000000" pitchFamily="2" charset="2"/>
              <a:buChar char="§"/>
            </a:pPr>
            <a:r>
              <a:rPr lang="en-US" sz="2400" b="0" i="0" dirty="0">
                <a:solidFill>
                  <a:srgbClr val="000000"/>
                </a:solidFill>
                <a:effectLst/>
                <a:latin typeface="Times New Roman" panose="02020603050405020304" pitchFamily="18" charset="0"/>
                <a:cs typeface="Times New Roman" panose="02020603050405020304" pitchFamily="18" charset="0"/>
              </a:rPr>
              <a:t> We should use our abilities to </a:t>
            </a:r>
            <a:r>
              <a:rPr lang="en-US" sz="2400" b="1" i="1" dirty="0">
                <a:solidFill>
                  <a:srgbClr val="C00000"/>
                </a:solidFill>
                <a:effectLst/>
                <a:latin typeface="Times New Roman" panose="02020603050405020304" pitchFamily="18" charset="0"/>
                <a:cs typeface="Times New Roman" panose="02020603050405020304" pitchFamily="18" charset="0"/>
              </a:rPr>
              <a:t>faithfully</a:t>
            </a:r>
            <a:r>
              <a:rPr lang="en-US" sz="2400" b="0" i="0" dirty="0">
                <a:solidFill>
                  <a:srgbClr val="000000"/>
                </a:solidFill>
                <a:effectLst/>
                <a:latin typeface="Times New Roman" panose="02020603050405020304" pitchFamily="18" charset="0"/>
                <a:cs typeface="Times New Roman" panose="02020603050405020304" pitchFamily="18" charset="0"/>
              </a:rPr>
              <a:t> serve others and not just for personal gain and fame</a:t>
            </a:r>
            <a:endParaRPr lang="en-US" sz="2400" dirty="0">
              <a:solidFill>
                <a:srgbClr val="000000"/>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sz="2400" b="0" i="0" dirty="0">
                <a:solidFill>
                  <a:srgbClr val="000000"/>
                </a:solidFill>
                <a:effectLst/>
                <a:latin typeface="Times New Roman" panose="02020603050405020304" pitchFamily="18" charset="0"/>
                <a:cs typeface="Times New Roman" panose="02020603050405020304" pitchFamily="18" charset="0"/>
              </a:rPr>
              <a:t> Everyone has a special gift and/or talent. Find them, and use them to be of service.</a:t>
            </a:r>
          </a:p>
          <a:p>
            <a:pPr algn="l">
              <a:buFont typeface="Wingdings" panose="05000000000000000000" pitchFamily="2" charset="2"/>
              <a:buChar char="§"/>
            </a:pPr>
            <a:r>
              <a:rPr lang="en-US" sz="2400" dirty="0">
                <a:solidFill>
                  <a:srgbClr val="000000"/>
                </a:solidFill>
                <a:latin typeface="Times New Roman" panose="02020603050405020304" pitchFamily="18" charset="0"/>
                <a:cs typeface="Times New Roman" panose="02020603050405020304" pitchFamily="18" charset="0"/>
              </a:rPr>
              <a:t> God is glorified when we use our abilities as He instructs us to. By doing so, others will see God in us.</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sz="2400" b="0" i="0" dirty="0">
              <a:solidFill>
                <a:srgbClr val="000000"/>
              </a:solidFill>
              <a:effectLst/>
              <a:latin typeface="system-ui"/>
            </a:endParaRPr>
          </a:p>
          <a:p>
            <a:pPr marL="0" indent="0">
              <a:buClrTx/>
              <a:buNone/>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dirty="0">
              <a:solidFill>
                <a:schemeClr val="tx1"/>
              </a:solidFill>
              <a:latin typeface="Times New Roman" panose="02020603050405020304" pitchFamily="18" charset="0"/>
              <a:cs typeface="Times New Roman" panose="02020603050405020304" pitchFamily="18" charset="0"/>
            </a:endParaRPr>
          </a:p>
          <a:p>
            <a:pPr>
              <a:buClrTx/>
              <a:buFont typeface="Courier New" panose="02070309020205020404" pitchFamily="49" charset="0"/>
              <a:buChar char="o"/>
            </a:pPr>
            <a:endParaRPr lang="en-US" sz="2400" i="0" dirty="0">
              <a:solidFill>
                <a:schemeClr val="tx1"/>
              </a:solidFill>
              <a:effectLst/>
              <a:latin typeface="Times New Roman" panose="02020603050405020304" pitchFamily="18" charset="0"/>
              <a:cs typeface="Times New Roman" panose="02020603050405020304" pitchFamily="18" charset="0"/>
            </a:endParaRPr>
          </a:p>
          <a:p>
            <a:pPr marL="0" indent="0">
              <a:buNone/>
            </a:pPr>
            <a:endParaRPr lang="en-US" sz="2400" dirty="0"/>
          </a:p>
          <a:p>
            <a:pPr>
              <a:buFont typeface="Wingdings" panose="05000000000000000000" pitchFamily="2" charset="2"/>
              <a:buChar char="v"/>
            </a:pPr>
            <a:endParaRPr lang="en-US" sz="2400" dirty="0"/>
          </a:p>
          <a:p>
            <a:pPr>
              <a:buFont typeface="Wingdings" panose="05000000000000000000" pitchFamily="2" charset="2"/>
              <a:buChar char="v"/>
            </a:pPr>
            <a:endParaRPr lang="en-US" sz="2400" dirty="0"/>
          </a:p>
          <a:p>
            <a:pPr marL="0" indent="0">
              <a:buNone/>
            </a:pPr>
            <a:endParaRPr lang="en-US" sz="2400" dirty="0"/>
          </a:p>
          <a:p>
            <a:pPr marL="0" indent="0">
              <a:buNone/>
            </a:pPr>
            <a:endParaRPr lang="en-US" sz="2400" dirty="0"/>
          </a:p>
          <a:p>
            <a:pPr marL="0" indent="0">
              <a:buNone/>
            </a:pPr>
            <a:endParaRPr lang="en-US" sz="2400" dirty="0"/>
          </a:p>
          <a:p>
            <a:pPr>
              <a:buFont typeface="Wingdings" panose="05000000000000000000" pitchFamily="2" charset="2"/>
              <a:buChar char="v"/>
            </a:pPr>
            <a:endParaRPr lang="en-US" sz="2400"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872063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DVSECTIONID" val="6QLnjpDmemWvdkPv8CNhLB"/>
</p:tagLst>
</file>

<file path=ppt/tags/tag2.xml><?xml version="1.0" encoding="utf-8"?>
<p:tagLst xmlns:a="http://schemas.openxmlformats.org/drawingml/2006/main" xmlns:r="http://schemas.openxmlformats.org/officeDocument/2006/relationships" xmlns:p="http://schemas.openxmlformats.org/presentationml/2006/main">
  <p:tag name="DVSHAPEID" val="K4nqtrpMJHznzW6iQWuGbY"/>
</p:tagLst>
</file>

<file path=ppt/tags/tag3.xml><?xml version="1.0" encoding="utf-8"?>
<p:tagLst xmlns:a="http://schemas.openxmlformats.org/drawingml/2006/main" xmlns:r="http://schemas.openxmlformats.org/officeDocument/2006/relationships" xmlns:p="http://schemas.openxmlformats.org/presentationml/2006/main">
  <p:tag name="DVSHAPEID" val="9TlgkWg9GbD75tZxSe07Sl"/>
</p:tagLst>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3501ADB-0687-4C08-ACC7-50606E2335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818</Words>
  <Application>Microsoft Office PowerPoint</Application>
  <PresentationFormat>On-screen Show (4:3)</PresentationFormat>
  <Paragraphs>118</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Calibri</vt:lpstr>
      <vt:lpstr>Calibri Light</vt:lpstr>
      <vt:lpstr>Courier New</vt:lpstr>
      <vt:lpstr>Felix Titling</vt:lpstr>
      <vt:lpstr>system-ui</vt:lpstr>
      <vt:lpstr>Times New Roman</vt:lpstr>
      <vt:lpstr>Wingdings</vt:lpstr>
      <vt:lpstr>Retrospect</vt:lpstr>
      <vt:lpstr>  “Our Duties To God”            Mission Bible Study</vt:lpstr>
      <vt:lpstr>1 Peter 4:1-11</vt:lpstr>
      <vt:lpstr>1 Peter 4:1-11 (Continued)</vt:lpstr>
      <vt:lpstr>1 Peter 4:1-11 (Continued)</vt:lpstr>
      <vt:lpstr>  LESSON #1: We Need To Live For God (1 Peter 4:1-2)</vt:lpstr>
      <vt:lpstr>   LESSON # 2: Focus On Our Spiritual Growth (1 Peter 4:3-6)</vt:lpstr>
      <vt:lpstr>   LESSON # 3: We Need To Invest Our Time &amp; Talents Into Elevating God’s Kingdom (1 Peter 4:7-9)</vt:lpstr>
      <vt:lpstr>   LESSON # 4: God Expects Us To Be Of Service (1 Peter 4:10-11)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2017-03-14T20:21:14Z</dcterms:created>
  <dcterms:modified xsi:type="dcterms:W3CDTF">2023-08-21T22:39:31Z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TC016745569991</vt:lpwstr>
  </property>
</Properties>
</file>